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handoutMasterIdLst>
    <p:handoutMasterId r:id="rId11"/>
  </p:handoutMasterIdLst>
  <p:sldIdLst>
    <p:sldId id="256" r:id="rId2"/>
    <p:sldId id="302" r:id="rId3"/>
    <p:sldId id="310" r:id="rId4"/>
    <p:sldId id="307" r:id="rId5"/>
    <p:sldId id="315" r:id="rId6"/>
    <p:sldId id="316" r:id="rId7"/>
    <p:sldId id="313" r:id="rId8"/>
    <p:sldId id="312"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snapToGrid="0">
      <p:cViewPr varScale="1">
        <p:scale>
          <a:sx n="104" d="100"/>
          <a:sy n="104" d="100"/>
        </p:scale>
        <p:origin x="21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D88FFD6-084F-4F8E-9ECB-3CAB98349CEE}" type="datetimeFigureOut">
              <a:rPr kumimoji="1" lang="ja-JP" altLang="en-US" smtClean="0"/>
              <a:t>2025/4/1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4A9E870-C020-4557-9E15-1F9AE93122F2}" type="slidenum">
              <a:rPr kumimoji="1" lang="ja-JP" altLang="en-US" smtClean="0"/>
              <a:t>‹#›</a:t>
            </a:fld>
            <a:endParaRPr kumimoji="1" lang="ja-JP" altLang="en-US"/>
          </a:p>
        </p:txBody>
      </p:sp>
    </p:spTree>
    <p:extLst>
      <p:ext uri="{BB962C8B-B14F-4D97-AF65-F5344CB8AC3E}">
        <p14:creationId xmlns:p14="http://schemas.microsoft.com/office/powerpoint/2010/main" val="3417527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2025/4/1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2025/4/1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p:txBody>
          <a:bodyPr>
            <a:normAutofit/>
          </a:bodyPr>
          <a:lstStyle/>
          <a:p>
            <a:r>
              <a:rPr kumimoji="1" lang="ja-JP" altLang="en-US" sz="2800" b="1" dirty="0">
                <a:latin typeface="Meiryo UI" panose="020B0604030504040204" pitchFamily="50" charset="-128"/>
                <a:ea typeface="Meiryo UI" panose="020B0604030504040204" pitchFamily="50" charset="-128"/>
              </a:rPr>
              <a:t>企業のＳｃｏｐｅ３対応に向けた</a:t>
            </a:r>
            <a:br>
              <a:rPr kumimoji="1" lang="en-US" altLang="ja-JP" sz="2800" b="1" dirty="0">
                <a:latin typeface="Meiryo UI" panose="020B0604030504040204" pitchFamily="50" charset="-128"/>
                <a:ea typeface="Meiryo UI" panose="020B0604030504040204" pitchFamily="50" charset="-128"/>
              </a:rPr>
            </a:br>
            <a:r>
              <a:rPr kumimoji="1" lang="ja-JP" altLang="en-US" sz="2800" b="1" dirty="0">
                <a:latin typeface="Meiryo UI" panose="020B0604030504040204" pitchFamily="50" charset="-128"/>
                <a:ea typeface="Meiryo UI" panose="020B0604030504040204" pitchFamily="50" charset="-128"/>
              </a:rPr>
              <a:t>航空貨物輸送でのＳＡＦ活用促進事業</a:t>
            </a:r>
            <a:br>
              <a:rPr kumimoji="1"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プラン</a:t>
            </a:r>
            <a:r>
              <a:rPr lang="zh-TW" altLang="en-US" sz="2800" b="1" dirty="0">
                <a:latin typeface="Meiryo UI" panose="020B0604030504040204" pitchFamily="50" charset="-128"/>
                <a:ea typeface="Meiryo UI" panose="020B0604030504040204" pitchFamily="50" charset="-128"/>
              </a:rPr>
              <a:t>説明書</a:t>
            </a:r>
            <a:br>
              <a:rPr kumimoji="1" lang="en-US" altLang="ja-JP" sz="2800" b="1" dirty="0">
                <a:latin typeface="Meiryo UI" panose="020B0604030504040204" pitchFamily="50" charset="-128"/>
                <a:ea typeface="Meiryo UI" panose="020B0604030504040204" pitchFamily="50" charset="-128"/>
              </a:rPr>
            </a:br>
            <a:br>
              <a:rPr kumimoji="1" lang="en-US" altLang="ja-JP" sz="2800" b="1" dirty="0">
                <a:latin typeface="Meiryo UI" panose="020B0604030504040204" pitchFamily="50" charset="-128"/>
                <a:ea typeface="Meiryo UI" panose="020B0604030504040204" pitchFamily="50" charset="-128"/>
              </a:rPr>
            </a:br>
            <a:endParaRPr kumimoji="1" lang="ja-JP" altLang="en-US" sz="2800" b="1" dirty="0">
              <a:solidFill>
                <a:srgbClr val="00B050"/>
              </a:solidFill>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a:xfrm>
            <a:off x="1063101" y="2998356"/>
            <a:ext cx="6858000" cy="665162"/>
          </a:xfrm>
        </p:spPr>
        <p:txBody>
          <a:bodyPr>
            <a:normAutofit/>
          </a:bodyPr>
          <a:lstStyle/>
          <a:p>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申請者名</a:t>
            </a:r>
            <a:r>
              <a:rPr lang="en-US" altLang="ja-JP"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523220"/>
          </a:xfrm>
          <a:prstGeom prst="rect">
            <a:avLst/>
          </a:prstGeom>
          <a:solidFill>
            <a:schemeClr val="accent3">
              <a:lumMod val="20000"/>
              <a:lumOff val="80000"/>
            </a:schemeClr>
          </a:solid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作成における注意事項</a:t>
            </a:r>
            <a:r>
              <a:rPr kumimoji="1" lang="en-US" altLang="ja-JP" sz="14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テキストボックス（背面グレー）は削除の上作成してください。（このテキストボックスを含む）</a:t>
            </a:r>
            <a:endParaRPr kumimoji="1" lang="en-US" altLang="ja-JP" sz="14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70162" y="262108"/>
            <a:ext cx="3912731"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指定様式－プラン説明書</a:t>
            </a:r>
          </a:p>
        </p:txBody>
      </p:sp>
    </p:spTree>
    <p:extLst>
      <p:ext uri="{BB962C8B-B14F-4D97-AF65-F5344CB8AC3E}">
        <p14:creationId xmlns:p14="http://schemas.microsoft.com/office/powerpoint/2010/main" val="8661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2</a:t>
            </a:fld>
            <a:endParaRPr lang="en-US" altLang="ja-JP" sz="15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939DB24-45B4-D906-F852-1E59235834F3}"/>
              </a:ext>
            </a:extLst>
          </p:cNvPr>
          <p:cNvSpPr txBox="1"/>
          <p:nvPr/>
        </p:nvSpPr>
        <p:spPr>
          <a:xfrm>
            <a:off x="296879" y="816153"/>
            <a:ext cx="8303768"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・本助成事業に提案するプランについて、下表を用いながら提供するプランの考え方や内容を適宜図を用いながら記載すること。説明は複数ページにまたがっても可とする。</a:t>
            </a:r>
            <a:endParaRPr lang="en-US" altLang="ja-JP" sz="1400" dirty="0">
              <a:latin typeface="Meiryo UI" panose="020B0604030504040204" pitchFamily="50" charset="-128"/>
              <a:ea typeface="Meiryo UI" panose="020B0604030504040204" pitchFamily="50" charset="-128"/>
            </a:endParaRPr>
          </a:p>
        </p:txBody>
      </p:sp>
      <p:sp>
        <p:nvSpPr>
          <p:cNvPr id="6" name="スライド番号プレースホルダ 275">
            <a:extLst>
              <a:ext uri="{FF2B5EF4-FFF2-40B4-BE49-F238E27FC236}">
                <a16:creationId xmlns:a16="http://schemas.microsoft.com/office/drawing/2014/main" id="{86E813C7-F29B-29BA-AD04-3CFD6E000BB7}"/>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2</a:t>
            </a:fld>
            <a:endParaRPr lang="en-US" altLang="ja-JP" sz="15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EB6B66E7-7207-927A-F193-90422880CFA4}"/>
              </a:ext>
            </a:extLst>
          </p:cNvPr>
          <p:cNvSpPr/>
          <p:nvPr/>
        </p:nvSpPr>
        <p:spPr>
          <a:xfrm>
            <a:off x="159657" y="468502"/>
            <a:ext cx="8781143" cy="59097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B7FD4C9-C9B4-0616-CCED-68FD4E840EA7}"/>
              </a:ext>
            </a:extLst>
          </p:cNvPr>
          <p:cNvSpPr txBox="1"/>
          <p:nvPr/>
        </p:nvSpPr>
        <p:spPr>
          <a:xfrm>
            <a:off x="43542" y="532312"/>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（１）プランについて</a:t>
            </a:r>
          </a:p>
        </p:txBody>
      </p:sp>
      <p:graphicFrame>
        <p:nvGraphicFramePr>
          <p:cNvPr id="3" name="表 2">
            <a:extLst>
              <a:ext uri="{FF2B5EF4-FFF2-40B4-BE49-F238E27FC236}">
                <a16:creationId xmlns:a16="http://schemas.microsoft.com/office/drawing/2014/main" id="{F36F2960-4F4C-8D04-A1BF-8CBB9FAD6224}"/>
              </a:ext>
            </a:extLst>
          </p:cNvPr>
          <p:cNvGraphicFramePr>
            <a:graphicFrameLocks noGrp="1"/>
          </p:cNvGraphicFramePr>
          <p:nvPr>
            <p:extLst>
              <p:ext uri="{D42A27DB-BD31-4B8C-83A1-F6EECF244321}">
                <p14:modId xmlns:p14="http://schemas.microsoft.com/office/powerpoint/2010/main" val="1862495147"/>
              </p:ext>
            </p:extLst>
          </p:nvPr>
        </p:nvGraphicFramePr>
        <p:xfrm>
          <a:off x="558330" y="1419521"/>
          <a:ext cx="7780866" cy="4628880"/>
        </p:xfrm>
        <a:graphic>
          <a:graphicData uri="http://schemas.openxmlformats.org/drawingml/2006/table">
            <a:tbl>
              <a:tblPr firstRow="1" bandRow="1">
                <a:tableStyleId>{5940675A-B579-460E-94D1-54222C63F5DA}</a:tableStyleId>
              </a:tblPr>
              <a:tblGrid>
                <a:gridCol w="2593622">
                  <a:extLst>
                    <a:ext uri="{9D8B030D-6E8A-4147-A177-3AD203B41FA5}">
                      <a16:colId xmlns:a16="http://schemas.microsoft.com/office/drawing/2014/main" val="1112298639"/>
                    </a:ext>
                  </a:extLst>
                </a:gridCol>
                <a:gridCol w="2593622">
                  <a:extLst>
                    <a:ext uri="{9D8B030D-6E8A-4147-A177-3AD203B41FA5}">
                      <a16:colId xmlns:a16="http://schemas.microsoft.com/office/drawing/2014/main" val="2740517076"/>
                    </a:ext>
                  </a:extLst>
                </a:gridCol>
                <a:gridCol w="2593622">
                  <a:extLst>
                    <a:ext uri="{9D8B030D-6E8A-4147-A177-3AD203B41FA5}">
                      <a16:colId xmlns:a16="http://schemas.microsoft.com/office/drawing/2014/main" val="2859523554"/>
                    </a:ext>
                  </a:extLst>
                </a:gridCol>
              </a:tblGrid>
              <a:tr h="360000">
                <a:tc>
                  <a:txBody>
                    <a:bodyPr/>
                    <a:lstStyle/>
                    <a:p>
                      <a:r>
                        <a:rPr kumimoji="1" lang="ja-JP" altLang="en-US" sz="1100" dirty="0">
                          <a:latin typeface="Meiryo UI" panose="020B0604030504040204" pitchFamily="50" charset="-128"/>
                          <a:ea typeface="Meiryo UI" panose="020B0604030504040204" pitchFamily="50" charset="-128"/>
                        </a:rPr>
                        <a:t>プラン名称</a:t>
                      </a:r>
                    </a:p>
                  </a:txBody>
                  <a:tcPr/>
                </a:tc>
                <a:tc>
                  <a:txBody>
                    <a:bodyPr/>
                    <a:lstStyle/>
                    <a:p>
                      <a:r>
                        <a:rPr kumimoji="1" lang="ja-JP" altLang="en-US" sz="1100" dirty="0">
                          <a:latin typeface="Meiryo UI" panose="020B0604030504040204" pitchFamily="50" charset="-128"/>
                          <a:ea typeface="Meiryo UI" panose="020B0604030504040204" pitchFamily="50" charset="-128"/>
                        </a:rPr>
                        <a:t>○○プラン</a:t>
                      </a:r>
                    </a:p>
                  </a:txBody>
                  <a:tcPr/>
                </a:tc>
                <a:tc>
                  <a:txBody>
                    <a:bodyPr/>
                    <a:lstStyle/>
                    <a:p>
                      <a:r>
                        <a:rPr kumimoji="1" lang="ja-JP" altLang="en-US" sz="1100" dirty="0">
                          <a:latin typeface="Meiryo UI" panose="020B0604030504040204" pitchFamily="50" charset="-128"/>
                          <a:ea typeface="Meiryo UI" panose="020B0604030504040204" pitchFamily="50" charset="-128"/>
                        </a:rPr>
                        <a:t>▲▲プラン（複数プランを利用する場合は適宜表を増やすこと）</a:t>
                      </a:r>
                    </a:p>
                  </a:txBody>
                  <a:tcPr/>
                </a:tc>
                <a:extLst>
                  <a:ext uri="{0D108BD9-81ED-4DB2-BD59-A6C34878D82A}">
                    <a16:rowId xmlns:a16="http://schemas.microsoft.com/office/drawing/2014/main" val="1425804042"/>
                  </a:ext>
                </a:extLst>
              </a:tr>
              <a:tr h="360000">
                <a:tc>
                  <a:txBody>
                    <a:bodyPr/>
                    <a:lstStyle/>
                    <a:p>
                      <a:r>
                        <a:rPr kumimoji="1" lang="ja-JP" altLang="en-US" sz="1100" dirty="0">
                          <a:latin typeface="Meiryo UI" panose="020B0604030504040204" pitchFamily="50" charset="-128"/>
                          <a:ea typeface="Meiryo UI" panose="020B0604030504040204" pitchFamily="50" charset="-128"/>
                        </a:rPr>
                        <a:t>プラン提供者</a:t>
                      </a: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3171364"/>
                  </a:ext>
                </a:extLst>
              </a:tr>
              <a:tr h="360000">
                <a:tc>
                  <a:txBody>
                    <a:bodyPr/>
                    <a:lstStyle/>
                    <a:p>
                      <a:r>
                        <a:rPr kumimoji="1" lang="ja-JP" altLang="en-US" sz="1100" dirty="0">
                          <a:latin typeface="Meiryo UI" panose="020B0604030504040204" pitchFamily="50" charset="-128"/>
                          <a:ea typeface="Meiryo UI" panose="020B0604030504040204" pitchFamily="50" charset="-128"/>
                        </a:rPr>
                        <a:t>プラン料金</a:t>
                      </a:r>
                    </a:p>
                  </a:txBody>
                  <a:tcPr>
                    <a:solidFill>
                      <a:schemeClr val="accent4">
                        <a:lumMod val="40000"/>
                        <a:lumOff val="60000"/>
                      </a:schemeClr>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42107275"/>
                  </a:ext>
                </a:extLst>
              </a:tr>
              <a:tr h="360000">
                <a:tc>
                  <a:txBody>
                    <a:bodyPr/>
                    <a:lstStyle/>
                    <a:p>
                      <a:r>
                        <a:rPr kumimoji="1" lang="ja-JP" altLang="en-US" sz="1100" dirty="0">
                          <a:latin typeface="Meiryo UI" panose="020B0604030504040204" pitchFamily="50" charset="-128"/>
                          <a:ea typeface="Meiryo UI" panose="020B0604030504040204" pitchFamily="50" charset="-128"/>
                        </a:rPr>
                        <a:t>最低販売ロット、料金</a:t>
                      </a:r>
                    </a:p>
                  </a:txBody>
                  <a:tcPr>
                    <a:solidFill>
                      <a:schemeClr val="accent4">
                        <a:lumMod val="40000"/>
                        <a:lumOff val="60000"/>
                      </a:schemeClr>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81933105"/>
                  </a:ext>
                </a:extLst>
              </a:tr>
              <a:tr h="360000">
                <a:tc>
                  <a:txBody>
                    <a:bodyPr/>
                    <a:lstStyle/>
                    <a:p>
                      <a:r>
                        <a:rPr kumimoji="1" lang="ja-JP" altLang="en-US" sz="1100" dirty="0">
                          <a:latin typeface="Meiryo UI" panose="020B0604030504040204" pitchFamily="50" charset="-128"/>
                          <a:ea typeface="Meiryo UI" panose="020B0604030504040204" pitchFamily="50" charset="-128"/>
                        </a:rPr>
                        <a:t>契約形態</a:t>
                      </a: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1120037"/>
                  </a:ext>
                </a:extLst>
              </a:tr>
              <a:tr h="360000">
                <a:tc>
                  <a:txBody>
                    <a:bodyPr/>
                    <a:lstStyle/>
                    <a:p>
                      <a:r>
                        <a:rPr kumimoji="1" lang="en-US" altLang="ja-JP" sz="1100" dirty="0">
                          <a:latin typeface="Meiryo UI" panose="020B0604030504040204" pitchFamily="50" charset="-128"/>
                          <a:ea typeface="Meiryo UI" panose="020B0604030504040204" pitchFamily="50" charset="-128"/>
                        </a:rPr>
                        <a:t>SAF</a:t>
                      </a:r>
                      <a:r>
                        <a:rPr kumimoji="1" lang="ja-JP" altLang="en-US" sz="1100" dirty="0">
                          <a:latin typeface="Meiryo UI" panose="020B0604030504040204" pitchFamily="50" charset="-128"/>
                          <a:ea typeface="Meiryo UI" panose="020B0604030504040204" pitchFamily="50" charset="-128"/>
                        </a:rPr>
                        <a:t>製造者</a:t>
                      </a:r>
                    </a:p>
                  </a:txBody>
                  <a:tcPr/>
                </a:tc>
                <a:tc>
                  <a:txBody>
                    <a:bodyPr/>
                    <a:lstStyle/>
                    <a:p>
                      <a:r>
                        <a:rPr kumimoji="1" lang="ja-JP" altLang="en-US" sz="1100" dirty="0">
                          <a:latin typeface="Meiryo UI" panose="020B0604030504040204" pitchFamily="50" charset="-128"/>
                          <a:ea typeface="Meiryo UI" panose="020B0604030504040204" pitchFamily="50" charset="-128"/>
                        </a:rPr>
                        <a:t>該当プランで使用する</a:t>
                      </a:r>
                      <a:r>
                        <a:rPr kumimoji="1" lang="en-US" altLang="ja-JP" sz="1100" dirty="0">
                          <a:latin typeface="Meiryo UI" panose="020B0604030504040204" pitchFamily="50" charset="-128"/>
                          <a:ea typeface="Meiryo UI" panose="020B0604030504040204" pitchFamily="50" charset="-128"/>
                        </a:rPr>
                        <a:t>SAF</a:t>
                      </a:r>
                      <a:r>
                        <a:rPr kumimoji="1" lang="ja-JP" altLang="en-US" sz="1100" dirty="0">
                          <a:latin typeface="Meiryo UI" panose="020B0604030504040204" pitchFamily="50" charset="-128"/>
                          <a:ea typeface="Meiryo UI" panose="020B0604030504040204" pitchFamily="50" charset="-128"/>
                        </a:rPr>
                        <a:t>の製造者情報を記載</a:t>
                      </a: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51373438"/>
                  </a:ext>
                </a:extLst>
              </a:tr>
              <a:tr h="360000">
                <a:tc>
                  <a:txBody>
                    <a:bodyPr/>
                    <a:lstStyle/>
                    <a:p>
                      <a:r>
                        <a:rPr kumimoji="1" lang="en-US" altLang="ja-JP" sz="1100" dirty="0">
                          <a:latin typeface="Meiryo UI" panose="020B0604030504040204" pitchFamily="50" charset="-128"/>
                          <a:ea typeface="Meiryo UI" panose="020B0604030504040204" pitchFamily="50" charset="-128"/>
                        </a:rPr>
                        <a:t>SAF</a:t>
                      </a:r>
                      <a:r>
                        <a:rPr kumimoji="1" lang="ja-JP" altLang="en-US" sz="1100" dirty="0">
                          <a:latin typeface="Meiryo UI" panose="020B0604030504040204" pitchFamily="50" charset="-128"/>
                          <a:ea typeface="Meiryo UI" panose="020B0604030504040204" pitchFamily="50" charset="-128"/>
                        </a:rPr>
                        <a:t>の</a:t>
                      </a:r>
                      <a:r>
                        <a:rPr kumimoji="1" lang="en-US" altLang="ja-JP" sz="1100" dirty="0">
                          <a:latin typeface="Meiryo UI" panose="020B0604030504040204" pitchFamily="50" charset="-128"/>
                          <a:ea typeface="Meiryo UI" panose="020B0604030504040204" pitchFamily="50" charset="-128"/>
                        </a:rPr>
                        <a:t>CO2</a:t>
                      </a:r>
                      <a:r>
                        <a:rPr kumimoji="1" lang="ja-JP" altLang="en-US" sz="1100" dirty="0">
                          <a:latin typeface="Meiryo UI" panose="020B0604030504040204" pitchFamily="50" charset="-128"/>
                          <a:ea typeface="Meiryo UI" panose="020B0604030504040204" pitchFamily="50" charset="-128"/>
                        </a:rPr>
                        <a:t>削減量</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該当プランにおける</a:t>
                      </a:r>
                      <a:r>
                        <a:rPr kumimoji="1" lang="en-US" altLang="ja-JP" sz="1100" dirty="0">
                          <a:latin typeface="Meiryo UI" panose="020B0604030504040204" pitchFamily="50" charset="-128"/>
                          <a:ea typeface="Meiryo UI" panose="020B0604030504040204" pitchFamily="50" charset="-128"/>
                        </a:rPr>
                        <a:t>SAF</a:t>
                      </a:r>
                      <a:r>
                        <a:rPr kumimoji="1" lang="ja-JP" altLang="en-US" sz="1100" dirty="0">
                          <a:latin typeface="Meiryo UI" panose="020B0604030504040204" pitchFamily="50" charset="-128"/>
                          <a:ea typeface="Meiryo UI" panose="020B0604030504040204" pitchFamily="50" charset="-128"/>
                        </a:rPr>
                        <a:t>の</a:t>
                      </a:r>
                      <a:r>
                        <a:rPr kumimoji="1" lang="en-US" altLang="ja-JP" sz="1100" dirty="0">
                          <a:latin typeface="Meiryo UI" panose="020B0604030504040204" pitchFamily="50" charset="-128"/>
                          <a:ea typeface="Meiryo UI" panose="020B0604030504040204" pitchFamily="50" charset="-128"/>
                        </a:rPr>
                        <a:t>CO2</a:t>
                      </a:r>
                      <a:r>
                        <a:rPr kumimoji="1" lang="ja-JP" altLang="en-US" sz="1100" dirty="0">
                          <a:latin typeface="Meiryo UI" panose="020B0604030504040204" pitchFamily="50" charset="-128"/>
                          <a:ea typeface="Meiryo UI" panose="020B0604030504040204" pitchFamily="50" charset="-128"/>
                        </a:rPr>
                        <a:t>削減量を記載</a:t>
                      </a: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26012890"/>
                  </a:ext>
                </a:extLst>
              </a:tr>
              <a:tr h="360000">
                <a:tc>
                  <a:txBody>
                    <a:bodyPr/>
                    <a:lstStyle/>
                    <a:p>
                      <a:r>
                        <a:rPr kumimoji="1" lang="en-US" altLang="ja-JP" sz="1100" dirty="0">
                          <a:latin typeface="Meiryo UI" panose="020B0604030504040204" pitchFamily="50" charset="-128"/>
                          <a:ea typeface="Meiryo UI" panose="020B0604030504040204" pitchFamily="50" charset="-128"/>
                        </a:rPr>
                        <a:t>SAF</a:t>
                      </a:r>
                      <a:r>
                        <a:rPr kumimoji="1" lang="ja-JP" altLang="en-US" sz="1100" dirty="0">
                          <a:latin typeface="Meiryo UI" panose="020B0604030504040204" pitchFamily="50" charset="-128"/>
                          <a:ea typeface="Meiryo UI" panose="020B0604030504040204" pitchFamily="50" charset="-128"/>
                        </a:rPr>
                        <a:t>の原料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該当プランで使用する</a:t>
                      </a:r>
                      <a:r>
                        <a:rPr kumimoji="1" lang="en-US" altLang="ja-JP" sz="1100" dirty="0">
                          <a:latin typeface="Meiryo UI" panose="020B0604030504040204" pitchFamily="50" charset="-128"/>
                          <a:ea typeface="Meiryo UI" panose="020B0604030504040204" pitchFamily="50" charset="-128"/>
                        </a:rPr>
                        <a:t>SAF</a:t>
                      </a:r>
                      <a:r>
                        <a:rPr kumimoji="1" lang="ja-JP" altLang="en-US" sz="1100" dirty="0">
                          <a:latin typeface="Meiryo UI" panose="020B0604030504040204" pitchFamily="50" charset="-128"/>
                          <a:ea typeface="Meiryo UI" panose="020B0604030504040204" pitchFamily="50" charset="-128"/>
                        </a:rPr>
                        <a:t>の原料を記載</a:t>
                      </a: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07507912"/>
                  </a:ext>
                </a:extLst>
              </a:tr>
              <a:tr h="360000">
                <a:tc>
                  <a:txBody>
                    <a:bodyPr/>
                    <a:lstStyle/>
                    <a:p>
                      <a:r>
                        <a:rPr kumimoji="1" lang="ja-JP" altLang="en-US" sz="1100" dirty="0">
                          <a:latin typeface="Meiryo UI" panose="020B0604030504040204" pitchFamily="50" charset="-128"/>
                          <a:ea typeface="Meiryo UI" panose="020B0604030504040204" pitchFamily="50" charset="-128"/>
                        </a:rPr>
                        <a:t>環境価値の割合</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該当プランで使用する</a:t>
                      </a:r>
                      <a:r>
                        <a:rPr kumimoji="1" lang="en-US" altLang="ja-JP" sz="1100" dirty="0">
                          <a:latin typeface="Meiryo UI" panose="020B0604030504040204" pitchFamily="50" charset="-128"/>
                          <a:ea typeface="Meiryo UI" panose="020B0604030504040204" pitchFamily="50" charset="-128"/>
                        </a:rPr>
                        <a:t>SAF</a:t>
                      </a:r>
                      <a:r>
                        <a:rPr kumimoji="1" lang="ja-JP" altLang="en-US" sz="1100" dirty="0">
                          <a:latin typeface="Meiryo UI" panose="020B0604030504040204" pitchFamily="50" charset="-128"/>
                          <a:ea typeface="Meiryo UI" panose="020B0604030504040204" pitchFamily="50" charset="-128"/>
                        </a:rPr>
                        <a:t>給油地ごとの環境価値の割合</a:t>
                      </a: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95207573"/>
                  </a:ext>
                </a:extLst>
              </a:tr>
              <a:tr h="360000">
                <a:tc>
                  <a:txBody>
                    <a:bodyPr/>
                    <a:lstStyle/>
                    <a:p>
                      <a:r>
                        <a:rPr kumimoji="1" lang="ja-JP" altLang="en-US" sz="1100" dirty="0">
                          <a:latin typeface="Meiryo UI" panose="020B0604030504040204" pitchFamily="50" charset="-128"/>
                          <a:ea typeface="Meiryo UI" panose="020B0604030504040204" pitchFamily="50" charset="-128"/>
                        </a:rPr>
                        <a:t>プランスキーム</a:t>
                      </a:r>
                    </a:p>
                  </a:txBody>
                  <a:tcPr>
                    <a:solidFill>
                      <a:schemeClr val="accent4">
                        <a:lumMod val="40000"/>
                        <a:lumOff val="60000"/>
                      </a:schemeClr>
                    </a:solidFill>
                  </a:tcPr>
                </a:tc>
                <a:tc>
                  <a:txBody>
                    <a:bodyPr/>
                    <a:lstStyle/>
                    <a:p>
                      <a:r>
                        <a:rPr lang="en-US" altLang="ja-JP" sz="1100" dirty="0">
                          <a:latin typeface="Meiryo UI" panose="020B0604030504040204" pitchFamily="50" charset="-128"/>
                          <a:ea typeface="Meiryo UI" panose="020B0604030504040204" pitchFamily="50" charset="-128"/>
                        </a:rPr>
                        <a:t>SAF</a:t>
                      </a:r>
                      <a:r>
                        <a:rPr lang="ja-JP" altLang="en-US" sz="1100" dirty="0">
                          <a:latin typeface="Meiryo UI" panose="020B0604030504040204" pitchFamily="50" charset="-128"/>
                          <a:ea typeface="Meiryo UI" panose="020B0604030504040204" pitchFamily="50" charset="-128"/>
                        </a:rPr>
                        <a:t>の製造から荷物の輸送、環境価値の調達、証書発行までのプラン全体のスキームを適宜、図を用いながら、どのように環境価値を充てるか含めて説明</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75496038"/>
                  </a:ext>
                </a:extLst>
              </a:tr>
              <a:tr h="360000">
                <a:tc>
                  <a:txBody>
                    <a:bodyPr/>
                    <a:lstStyle/>
                    <a:p>
                      <a:r>
                        <a:rPr kumimoji="1" lang="ja-JP" altLang="en-US" sz="1100" dirty="0">
                          <a:latin typeface="Meiryo UI" panose="020B0604030504040204" pitchFamily="50" charset="-128"/>
                          <a:ea typeface="Meiryo UI" panose="020B0604030504040204" pitchFamily="50" charset="-128"/>
                        </a:rPr>
                        <a:t>プランの考え方</a:t>
                      </a:r>
                    </a:p>
                  </a:txBody>
                  <a:tcPr>
                    <a:solidFill>
                      <a:schemeClr val="accent4">
                        <a:lumMod val="40000"/>
                        <a:lumOff val="60000"/>
                      </a:schemeClr>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92610549"/>
                  </a:ext>
                </a:extLst>
              </a:tr>
            </a:tbl>
          </a:graphicData>
        </a:graphic>
      </p:graphicFrame>
      <p:sp>
        <p:nvSpPr>
          <p:cNvPr id="11" name="タイトル 1">
            <a:extLst>
              <a:ext uri="{FF2B5EF4-FFF2-40B4-BE49-F238E27FC236}">
                <a16:creationId xmlns:a16="http://schemas.microsoft.com/office/drawing/2014/main" id="{0E793B7F-4A46-6429-3FEC-4C8B1D6A4C13}"/>
              </a:ext>
            </a:extLst>
          </p:cNvPr>
          <p:cNvSpPr txBox="1">
            <a:spLocks/>
          </p:cNvSpPr>
          <p:nvPr/>
        </p:nvSpPr>
        <p:spPr>
          <a:xfrm>
            <a:off x="132795" y="83947"/>
            <a:ext cx="8631936" cy="3365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審査項目</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脱炭素化への貢献度、</a:t>
            </a:r>
            <a:r>
              <a:rPr lang="en-US" altLang="ja-JP" sz="1600" dirty="0">
                <a:latin typeface="Meiryo UI" panose="020B0604030504040204" pitchFamily="50" charset="-128"/>
                <a:ea typeface="Meiryo UI" panose="020B0604030504040204" pitchFamily="50" charset="-128"/>
              </a:rPr>
              <a:t>SAF</a:t>
            </a:r>
            <a:r>
              <a:rPr lang="ja-JP" altLang="en-US" sz="1600" dirty="0">
                <a:latin typeface="Meiryo UI" panose="020B0604030504040204" pitchFamily="50" charset="-128"/>
                <a:ea typeface="Meiryo UI" panose="020B0604030504040204" pitchFamily="50" charset="-128"/>
              </a:rPr>
              <a:t>流通促進への寄与度</a:t>
            </a:r>
          </a:p>
        </p:txBody>
      </p:sp>
    </p:spTree>
    <p:extLst>
      <p:ext uri="{BB962C8B-B14F-4D97-AF65-F5344CB8AC3E}">
        <p14:creationId xmlns:p14="http://schemas.microsoft.com/office/powerpoint/2010/main" val="2541385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3</a:t>
            </a:fld>
            <a:endParaRPr lang="en-US" altLang="ja-JP" sz="1500" dirty="0">
              <a:latin typeface="Meiryo UI" panose="020B0604030504040204" pitchFamily="50" charset="-128"/>
              <a:ea typeface="Meiryo UI" panose="020B0604030504040204" pitchFamily="50" charset="-128"/>
            </a:endParaRPr>
          </a:p>
        </p:txBody>
      </p:sp>
      <p:sp>
        <p:nvSpPr>
          <p:cNvPr id="6" name="スライド番号プレースホルダ 275">
            <a:extLst>
              <a:ext uri="{FF2B5EF4-FFF2-40B4-BE49-F238E27FC236}">
                <a16:creationId xmlns:a16="http://schemas.microsoft.com/office/drawing/2014/main" id="{86E813C7-F29B-29BA-AD04-3CFD6E000BB7}"/>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3</a:t>
            </a:fld>
            <a:endParaRPr lang="en-US" altLang="ja-JP" sz="15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B0DD4C47-C98F-31B6-AC5E-1B0F42022722}"/>
              </a:ext>
            </a:extLst>
          </p:cNvPr>
          <p:cNvSpPr txBox="1"/>
          <p:nvPr/>
        </p:nvSpPr>
        <p:spPr>
          <a:xfrm>
            <a:off x="294640" y="819797"/>
            <a:ext cx="8300720"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・本事業で発行する</a:t>
            </a:r>
            <a:r>
              <a:rPr lang="en-US" altLang="ja-JP" sz="1400" dirty="0">
                <a:latin typeface="Meiryo UI" panose="020B0604030504040204" pitchFamily="50" charset="-128"/>
                <a:ea typeface="Meiryo UI" panose="020B0604030504040204" pitchFamily="50" charset="-128"/>
              </a:rPr>
              <a:t>CO</a:t>
            </a:r>
            <a:r>
              <a:rPr lang="ja-JP" altLang="en-US" sz="1400" dirty="0">
                <a:latin typeface="Meiryo UI" panose="020B0604030504040204" pitchFamily="50" charset="-128"/>
                <a:ea typeface="Meiryo UI" panose="020B0604030504040204" pitchFamily="50" charset="-128"/>
              </a:rPr>
              <a:t>２削減証書の発行者、記載内容等について、下表を用いながら説明すること。</a:t>
            </a:r>
            <a:endParaRPr lang="en-US" altLang="ja-JP" sz="14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536EE514-BBDF-59C2-B3F3-FEF1DE050061}"/>
              </a:ext>
            </a:extLst>
          </p:cNvPr>
          <p:cNvSpPr txBox="1"/>
          <p:nvPr/>
        </p:nvSpPr>
        <p:spPr>
          <a:xfrm>
            <a:off x="52111" y="534308"/>
            <a:ext cx="2908301"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a:t>
            </a:r>
            <a:r>
              <a:rPr kumimoji="1" lang="en-US" altLang="ja-JP" sz="1400" b="1" dirty="0">
                <a:latin typeface="Meiryo UI" panose="020B0604030504040204" pitchFamily="50" charset="-128"/>
                <a:ea typeface="Meiryo UI" panose="020B0604030504040204" pitchFamily="50" charset="-128"/>
              </a:rPr>
              <a:t>CO2</a:t>
            </a:r>
            <a:r>
              <a:rPr kumimoji="1" lang="ja-JP" altLang="en-US" sz="1400" b="1" dirty="0">
                <a:latin typeface="Meiryo UI" panose="020B0604030504040204" pitchFamily="50" charset="-128"/>
                <a:ea typeface="Meiryo UI" panose="020B0604030504040204" pitchFamily="50" charset="-128"/>
              </a:rPr>
              <a:t>削減証書について</a:t>
            </a:r>
          </a:p>
        </p:txBody>
      </p:sp>
      <p:sp>
        <p:nvSpPr>
          <p:cNvPr id="12" name="正方形/長方形 11">
            <a:extLst>
              <a:ext uri="{FF2B5EF4-FFF2-40B4-BE49-F238E27FC236}">
                <a16:creationId xmlns:a16="http://schemas.microsoft.com/office/drawing/2014/main" id="{545F6D3A-387B-C002-19A3-C082C9DBCA8D}"/>
              </a:ext>
            </a:extLst>
          </p:cNvPr>
          <p:cNvSpPr/>
          <p:nvPr/>
        </p:nvSpPr>
        <p:spPr>
          <a:xfrm>
            <a:off x="159657" y="491068"/>
            <a:ext cx="8781143" cy="62984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0BAD6200-83D6-D549-38BA-1F73F9DF9067}"/>
              </a:ext>
            </a:extLst>
          </p:cNvPr>
          <p:cNvGraphicFramePr>
            <a:graphicFrameLocks noGrp="1"/>
          </p:cNvGraphicFramePr>
          <p:nvPr>
            <p:extLst>
              <p:ext uri="{D42A27DB-BD31-4B8C-83A1-F6EECF244321}">
                <p14:modId xmlns:p14="http://schemas.microsoft.com/office/powerpoint/2010/main" val="373569048"/>
              </p:ext>
            </p:extLst>
          </p:nvPr>
        </p:nvGraphicFramePr>
        <p:xfrm>
          <a:off x="585047" y="1261200"/>
          <a:ext cx="7780866" cy="1741080"/>
        </p:xfrm>
        <a:graphic>
          <a:graphicData uri="http://schemas.openxmlformats.org/drawingml/2006/table">
            <a:tbl>
              <a:tblPr firstRow="1" bandRow="1">
                <a:tableStyleId>{5940675A-B579-460E-94D1-54222C63F5DA}</a:tableStyleId>
              </a:tblPr>
              <a:tblGrid>
                <a:gridCol w="2593622">
                  <a:extLst>
                    <a:ext uri="{9D8B030D-6E8A-4147-A177-3AD203B41FA5}">
                      <a16:colId xmlns:a16="http://schemas.microsoft.com/office/drawing/2014/main" val="1112298639"/>
                    </a:ext>
                  </a:extLst>
                </a:gridCol>
                <a:gridCol w="2593622">
                  <a:extLst>
                    <a:ext uri="{9D8B030D-6E8A-4147-A177-3AD203B41FA5}">
                      <a16:colId xmlns:a16="http://schemas.microsoft.com/office/drawing/2014/main" val="2740517076"/>
                    </a:ext>
                  </a:extLst>
                </a:gridCol>
                <a:gridCol w="2593622">
                  <a:extLst>
                    <a:ext uri="{9D8B030D-6E8A-4147-A177-3AD203B41FA5}">
                      <a16:colId xmlns:a16="http://schemas.microsoft.com/office/drawing/2014/main" val="2859523554"/>
                    </a:ext>
                  </a:extLst>
                </a:gridCol>
              </a:tblGrid>
              <a:tr h="360000">
                <a:tc>
                  <a:txBody>
                    <a:bodyPr/>
                    <a:lstStyle/>
                    <a:p>
                      <a:r>
                        <a:rPr kumimoji="1" lang="ja-JP" altLang="en-US" sz="1100" dirty="0">
                          <a:latin typeface="Meiryo UI" panose="020B0604030504040204" pitchFamily="50" charset="-128"/>
                          <a:ea typeface="Meiryo UI" panose="020B0604030504040204" pitchFamily="50" charset="-128"/>
                        </a:rPr>
                        <a:t>プラン名称</a:t>
                      </a:r>
                    </a:p>
                  </a:txBody>
                  <a:tcPr/>
                </a:tc>
                <a:tc>
                  <a:txBody>
                    <a:bodyPr/>
                    <a:lstStyle/>
                    <a:p>
                      <a:r>
                        <a:rPr kumimoji="1" lang="ja-JP" altLang="en-US" sz="1100" dirty="0">
                          <a:latin typeface="Meiryo UI" panose="020B0604030504040204" pitchFamily="50" charset="-128"/>
                          <a:ea typeface="Meiryo UI" panose="020B0604030504040204" pitchFamily="50" charset="-128"/>
                        </a:rPr>
                        <a:t>○○プラン</a:t>
                      </a:r>
                    </a:p>
                  </a:txBody>
                  <a:tcPr/>
                </a:tc>
                <a:tc>
                  <a:txBody>
                    <a:bodyPr/>
                    <a:lstStyle/>
                    <a:p>
                      <a:r>
                        <a:rPr kumimoji="1" lang="ja-JP" altLang="en-US" sz="1100" dirty="0">
                          <a:latin typeface="Meiryo UI" panose="020B0604030504040204" pitchFamily="50" charset="-128"/>
                          <a:ea typeface="Meiryo UI" panose="020B0604030504040204" pitchFamily="50" charset="-128"/>
                        </a:rPr>
                        <a:t>▲▲プラン（複数プランを利用する場合は適宜表を増やすこと）</a:t>
                      </a:r>
                    </a:p>
                  </a:txBody>
                  <a:tcPr/>
                </a:tc>
                <a:extLst>
                  <a:ext uri="{0D108BD9-81ED-4DB2-BD59-A6C34878D82A}">
                    <a16:rowId xmlns:a16="http://schemas.microsoft.com/office/drawing/2014/main" val="1425804042"/>
                  </a:ext>
                </a:extLst>
              </a:tr>
              <a:tr h="360000">
                <a:tc>
                  <a:txBody>
                    <a:bodyPr/>
                    <a:lstStyle/>
                    <a:p>
                      <a:r>
                        <a:rPr kumimoji="1" lang="en-US" altLang="ja-JP" sz="1100" dirty="0">
                          <a:latin typeface="Meiryo UI" panose="020B0604030504040204" pitchFamily="50" charset="-128"/>
                          <a:ea typeface="Meiryo UI" panose="020B0604030504040204" pitchFamily="50" charset="-128"/>
                        </a:rPr>
                        <a:t>CO2</a:t>
                      </a:r>
                      <a:r>
                        <a:rPr kumimoji="1" lang="ja-JP" altLang="en-US" sz="1100" dirty="0">
                          <a:latin typeface="Meiryo UI" panose="020B0604030504040204" pitchFamily="50" charset="-128"/>
                          <a:ea typeface="Meiryo UI" panose="020B0604030504040204" pitchFamily="50" charset="-128"/>
                        </a:rPr>
                        <a:t>削減証書発行者</a:t>
                      </a: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47081017"/>
                  </a:ext>
                </a:extLst>
              </a:tr>
              <a:tr h="360000">
                <a:tc>
                  <a:txBody>
                    <a:bodyPr/>
                    <a:lstStyle/>
                    <a:p>
                      <a:r>
                        <a:rPr kumimoji="1" lang="ja-JP" altLang="en-US" sz="1100" dirty="0">
                          <a:latin typeface="Meiryo UI" panose="020B0604030504040204" pitchFamily="50" charset="-128"/>
                          <a:ea typeface="Meiryo UI" panose="020B0604030504040204" pitchFamily="50" charset="-128"/>
                        </a:rPr>
                        <a:t>第三者機関認証</a:t>
                      </a:r>
                    </a:p>
                  </a:txBody>
                  <a:tcPr>
                    <a:solidFill>
                      <a:schemeClr val="accent4">
                        <a:lumMod val="40000"/>
                        <a:lumOff val="60000"/>
                      </a:schemeClr>
                    </a:solidFill>
                  </a:tcPr>
                </a:tc>
                <a:tc>
                  <a:txBody>
                    <a:bodyPr/>
                    <a:lstStyle/>
                    <a:p>
                      <a:r>
                        <a:rPr kumimoji="1" lang="ja-JP" altLang="en-US" sz="1100" dirty="0">
                          <a:latin typeface="Meiryo UI" panose="020B0604030504040204" pitchFamily="50" charset="-128"/>
                          <a:ea typeface="Meiryo UI" panose="020B0604030504040204" pitchFamily="50" charset="-128"/>
                        </a:rPr>
                        <a:t>認証を受けている第三者機関名を記載</a:t>
                      </a: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1120037"/>
                  </a:ext>
                </a:extLst>
              </a:tr>
              <a:tr h="360000">
                <a:tc>
                  <a:txBody>
                    <a:bodyPr/>
                    <a:lstStyle/>
                    <a:p>
                      <a:r>
                        <a:rPr kumimoji="1" lang="en-US" altLang="ja-JP" sz="1100" dirty="0">
                          <a:latin typeface="Meiryo UI" panose="020B0604030504040204" pitchFamily="50" charset="-128"/>
                          <a:ea typeface="Meiryo UI" panose="020B0604030504040204" pitchFamily="50" charset="-128"/>
                        </a:rPr>
                        <a:t>SAF</a:t>
                      </a:r>
                      <a:r>
                        <a:rPr kumimoji="1" lang="ja-JP" altLang="en-US" sz="1100" dirty="0">
                          <a:latin typeface="Meiryo UI" panose="020B0604030504040204" pitchFamily="50" charset="-128"/>
                          <a:ea typeface="Meiryo UI" panose="020B0604030504040204" pitchFamily="50" charset="-128"/>
                        </a:rPr>
                        <a:t>給油地、荷主の輸送航路、貨物重量を確認できる書類</a:t>
                      </a:r>
                    </a:p>
                  </a:txBody>
                  <a:tcPr>
                    <a:solidFill>
                      <a:schemeClr val="accent4">
                        <a:lumMod val="40000"/>
                        <a:lumOff val="60000"/>
                      </a:schemeClr>
                    </a:solidFill>
                  </a:tcPr>
                </a:tc>
                <a:tc>
                  <a:txBody>
                    <a:bodyPr/>
                    <a:lstStyle/>
                    <a:p>
                      <a:r>
                        <a:rPr kumimoji="1" lang="en-US" altLang="ja-JP" sz="1100" dirty="0">
                          <a:latin typeface="Meiryo UI" panose="020B0604030504040204" pitchFamily="50" charset="-128"/>
                          <a:ea typeface="Meiryo UI" panose="020B0604030504040204" pitchFamily="50" charset="-128"/>
                        </a:rPr>
                        <a:t>CO2</a:t>
                      </a:r>
                      <a:r>
                        <a:rPr kumimoji="1" lang="ja-JP" altLang="en-US" sz="1100" dirty="0">
                          <a:latin typeface="Meiryo UI" panose="020B0604030504040204" pitchFamily="50" charset="-128"/>
                          <a:ea typeface="Meiryo UI" panose="020B0604030504040204" pitchFamily="50" charset="-128"/>
                        </a:rPr>
                        <a:t>削減証書に左記記載がない場合、どのような書類で確認が可能か記載すること</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参考として、別途書類を添付すること</a:t>
                      </a:r>
                      <a:endParaRPr kumimoji="1" lang="en-US" altLang="ja-JP" sz="1100" dirty="0">
                        <a:latin typeface="Meiryo UI" panose="020B0604030504040204" pitchFamily="50" charset="-128"/>
                        <a:ea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8722559"/>
                  </a:ext>
                </a:extLst>
              </a:tr>
            </a:tbl>
          </a:graphicData>
        </a:graphic>
      </p:graphicFrame>
      <p:sp>
        <p:nvSpPr>
          <p:cNvPr id="7" name="タイトル 1">
            <a:extLst>
              <a:ext uri="{FF2B5EF4-FFF2-40B4-BE49-F238E27FC236}">
                <a16:creationId xmlns:a16="http://schemas.microsoft.com/office/drawing/2014/main" id="{4816C626-3725-DFCB-D48F-50A4143B9E90}"/>
              </a:ext>
            </a:extLst>
          </p:cNvPr>
          <p:cNvSpPr txBox="1">
            <a:spLocks/>
          </p:cNvSpPr>
          <p:nvPr/>
        </p:nvSpPr>
        <p:spPr>
          <a:xfrm>
            <a:off x="132795" y="83947"/>
            <a:ext cx="8631936" cy="3365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審査項目</a:t>
            </a:r>
            <a:r>
              <a:rPr lang="en-US" altLang="ja-JP" sz="1600" dirty="0">
                <a:latin typeface="Meiryo UI" panose="020B0604030504040204" pitchFamily="50" charset="-128"/>
                <a:ea typeface="Meiryo UI" panose="020B0604030504040204" pitchFamily="50" charset="-128"/>
              </a:rPr>
              <a:t>】CO2</a:t>
            </a:r>
            <a:r>
              <a:rPr lang="ja-JP" altLang="en-US" sz="1600" dirty="0">
                <a:latin typeface="Meiryo UI" panose="020B0604030504040204" pitchFamily="50" charset="-128"/>
                <a:ea typeface="Meiryo UI" panose="020B0604030504040204" pitchFamily="50" charset="-128"/>
              </a:rPr>
              <a:t>削減証書の適格性</a:t>
            </a:r>
          </a:p>
        </p:txBody>
      </p:sp>
    </p:spTree>
    <p:extLst>
      <p:ext uri="{BB962C8B-B14F-4D97-AF65-F5344CB8AC3E}">
        <p14:creationId xmlns:p14="http://schemas.microsoft.com/office/powerpoint/2010/main" val="1878138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4</a:t>
            </a:fld>
            <a:endParaRPr lang="en-US" altLang="ja-JP" sz="15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939DB24-45B4-D906-F852-1E59235834F3}"/>
              </a:ext>
            </a:extLst>
          </p:cNvPr>
          <p:cNvSpPr txBox="1"/>
          <p:nvPr/>
        </p:nvSpPr>
        <p:spPr>
          <a:xfrm>
            <a:off x="296879" y="592076"/>
            <a:ext cx="8303768"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・１～４の項目を適宜図等を用いながら説明すること。なお、青のテキストボックスは削除したり内容を改変したりしてはならないが、説明は複数ページにまたがっても可とする。</a:t>
            </a:r>
            <a:endParaRPr lang="en-US" altLang="ja-JP" sz="1400" dirty="0">
              <a:latin typeface="Meiryo UI" panose="020B0604030504040204" pitchFamily="50" charset="-128"/>
              <a:ea typeface="Meiryo UI" panose="020B0604030504040204" pitchFamily="50" charset="-128"/>
            </a:endParaRPr>
          </a:p>
        </p:txBody>
      </p:sp>
      <p:sp>
        <p:nvSpPr>
          <p:cNvPr id="6" name="スライド番号プレースホルダ 275">
            <a:extLst>
              <a:ext uri="{FF2B5EF4-FFF2-40B4-BE49-F238E27FC236}">
                <a16:creationId xmlns:a16="http://schemas.microsoft.com/office/drawing/2014/main" id="{86E813C7-F29B-29BA-AD04-3CFD6E000BB7}"/>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4</a:t>
            </a:fld>
            <a:endParaRPr lang="en-US" altLang="ja-JP" sz="15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EB6B66E7-7207-927A-F193-90422880CFA4}"/>
              </a:ext>
            </a:extLst>
          </p:cNvPr>
          <p:cNvSpPr/>
          <p:nvPr/>
        </p:nvSpPr>
        <p:spPr>
          <a:xfrm>
            <a:off x="159657" y="468502"/>
            <a:ext cx="8781143" cy="59887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a16="http://schemas.microsoft.com/office/drawing/2014/main" id="{DEB22ABB-8693-52B6-93B6-EC8D530D7ABE}"/>
              </a:ext>
            </a:extLst>
          </p:cNvPr>
          <p:cNvSpPr txBox="1">
            <a:spLocks/>
          </p:cNvSpPr>
          <p:nvPr/>
        </p:nvSpPr>
        <p:spPr>
          <a:xfrm>
            <a:off x="132795" y="83947"/>
            <a:ext cx="8631936" cy="3365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審査項目</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取組内容の実現可能性</a:t>
            </a:r>
          </a:p>
        </p:txBody>
      </p:sp>
      <p:sp>
        <p:nvSpPr>
          <p:cNvPr id="10" name="テキスト ボックス 9">
            <a:extLst>
              <a:ext uri="{FF2B5EF4-FFF2-40B4-BE49-F238E27FC236}">
                <a16:creationId xmlns:a16="http://schemas.microsoft.com/office/drawing/2014/main" id="{791FBDA4-2414-4A91-8751-D3990E8E2473}"/>
              </a:ext>
            </a:extLst>
          </p:cNvPr>
          <p:cNvSpPr txBox="1"/>
          <p:nvPr/>
        </p:nvSpPr>
        <p:spPr>
          <a:xfrm>
            <a:off x="296879" y="1386186"/>
            <a:ext cx="8303768" cy="523220"/>
          </a:xfrm>
          <a:prstGeom prst="rect">
            <a:avLst/>
          </a:prstGeom>
          <a:solidFill>
            <a:schemeClr val="accent5">
              <a:lumMod val="20000"/>
              <a:lumOff val="80000"/>
            </a:schemeClr>
          </a:solid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１</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これまでに環境やエネルギーに関連した事業や取組を実施したことがあるか。（ある場合は具体的な事業内容や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成果、事業広報方法を記載すること）</a:t>
            </a:r>
          </a:p>
        </p:txBody>
      </p:sp>
    </p:spTree>
    <p:extLst>
      <p:ext uri="{BB962C8B-B14F-4D97-AF65-F5344CB8AC3E}">
        <p14:creationId xmlns:p14="http://schemas.microsoft.com/office/powerpoint/2010/main" val="62120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83FF45-EF60-0D59-0547-11B5C69628FD}"/>
            </a:ext>
          </a:extLst>
        </p:cNvPr>
        <p:cNvGrpSpPr/>
        <p:nvPr/>
      </p:nvGrpSpPr>
      <p:grpSpPr>
        <a:xfrm>
          <a:off x="0" y="0"/>
          <a:ext cx="0" cy="0"/>
          <a:chOff x="0" y="0"/>
          <a:chExt cx="0" cy="0"/>
        </a:xfrm>
      </p:grpSpPr>
      <p:sp>
        <p:nvSpPr>
          <p:cNvPr id="18" name="スライド番号プレースホルダ 275">
            <a:extLst>
              <a:ext uri="{FF2B5EF4-FFF2-40B4-BE49-F238E27FC236}">
                <a16:creationId xmlns:a16="http://schemas.microsoft.com/office/drawing/2014/main" id="{9D1760B2-8C8A-371C-4409-F6274550E729}"/>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5</a:t>
            </a:fld>
            <a:endParaRPr lang="en-US" altLang="ja-JP" sz="1500" dirty="0">
              <a:latin typeface="Meiryo UI" panose="020B0604030504040204" pitchFamily="50" charset="-128"/>
              <a:ea typeface="Meiryo UI" panose="020B0604030504040204" pitchFamily="50" charset="-128"/>
            </a:endParaRPr>
          </a:p>
        </p:txBody>
      </p:sp>
      <p:sp>
        <p:nvSpPr>
          <p:cNvPr id="6" name="スライド番号プレースホルダ 275">
            <a:extLst>
              <a:ext uri="{FF2B5EF4-FFF2-40B4-BE49-F238E27FC236}">
                <a16:creationId xmlns:a16="http://schemas.microsoft.com/office/drawing/2014/main" id="{5B0CAB1A-2238-0982-BC3C-17FBF317BCAC}"/>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5</a:t>
            </a:fld>
            <a:endParaRPr lang="en-US" altLang="ja-JP" sz="15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02825592-F3D6-FEAC-3EBE-406D9D183312}"/>
              </a:ext>
            </a:extLst>
          </p:cNvPr>
          <p:cNvSpPr/>
          <p:nvPr/>
        </p:nvSpPr>
        <p:spPr>
          <a:xfrm>
            <a:off x="159657" y="468502"/>
            <a:ext cx="8781143" cy="59887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a16="http://schemas.microsoft.com/office/drawing/2014/main" id="{77353AB0-8ACD-9504-C9FF-0B512A7AC377}"/>
              </a:ext>
            </a:extLst>
          </p:cNvPr>
          <p:cNvSpPr txBox="1">
            <a:spLocks/>
          </p:cNvSpPr>
          <p:nvPr/>
        </p:nvSpPr>
        <p:spPr>
          <a:xfrm>
            <a:off x="132795" y="83947"/>
            <a:ext cx="8631936" cy="3365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審査項目</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取組内容の実現可能性</a:t>
            </a:r>
          </a:p>
        </p:txBody>
      </p:sp>
      <p:sp>
        <p:nvSpPr>
          <p:cNvPr id="2" name="テキスト ボックス 1">
            <a:extLst>
              <a:ext uri="{FF2B5EF4-FFF2-40B4-BE49-F238E27FC236}">
                <a16:creationId xmlns:a16="http://schemas.microsoft.com/office/drawing/2014/main" id="{1C49E396-2D34-9258-0CE7-8DC2147A8F70}"/>
              </a:ext>
            </a:extLst>
          </p:cNvPr>
          <p:cNvSpPr txBox="1"/>
          <p:nvPr/>
        </p:nvSpPr>
        <p:spPr>
          <a:xfrm>
            <a:off x="296315" y="705844"/>
            <a:ext cx="8305200" cy="954107"/>
          </a:xfrm>
          <a:prstGeom prst="rect">
            <a:avLst/>
          </a:prstGeom>
          <a:solidFill>
            <a:schemeClr val="accent5">
              <a:lumMod val="20000"/>
              <a:lumOff val="80000"/>
            </a:schemeClr>
          </a:solid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２－１</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適正に事業が実施可能な運営体制が組まれているか。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・事業運営部署の運営体制（組織図・人員等）について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・運営体制はすでに構築・運用されているのか、採択後に構築・運用していくのか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CO2</a:t>
            </a:r>
            <a:r>
              <a:rPr kumimoji="1" lang="ja-JP" altLang="en-US" sz="1400" dirty="0">
                <a:latin typeface="Meiryo UI" panose="020B0604030504040204" pitchFamily="50" charset="-128"/>
                <a:ea typeface="Meiryo UI" panose="020B0604030504040204" pitchFamily="50" charset="-128"/>
              </a:rPr>
              <a:t>削減証書を申請者が発行する場合の運営体制及び管理体制について　　など</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9117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E1D77D-8EA5-A5D4-EB90-DC92162CEE14}"/>
            </a:ext>
          </a:extLst>
        </p:cNvPr>
        <p:cNvGrpSpPr/>
        <p:nvPr/>
      </p:nvGrpSpPr>
      <p:grpSpPr>
        <a:xfrm>
          <a:off x="0" y="0"/>
          <a:ext cx="0" cy="0"/>
          <a:chOff x="0" y="0"/>
          <a:chExt cx="0" cy="0"/>
        </a:xfrm>
      </p:grpSpPr>
      <p:sp>
        <p:nvSpPr>
          <p:cNvPr id="18" name="スライド番号プレースホルダ 275">
            <a:extLst>
              <a:ext uri="{FF2B5EF4-FFF2-40B4-BE49-F238E27FC236}">
                <a16:creationId xmlns:a16="http://schemas.microsoft.com/office/drawing/2014/main" id="{4D36D31E-E72E-2FB8-466B-0E47D1835647}"/>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6</a:t>
            </a:fld>
            <a:endParaRPr lang="en-US" altLang="ja-JP" sz="1500" dirty="0">
              <a:latin typeface="Meiryo UI" panose="020B0604030504040204" pitchFamily="50" charset="-128"/>
              <a:ea typeface="Meiryo UI" panose="020B0604030504040204" pitchFamily="50" charset="-128"/>
            </a:endParaRPr>
          </a:p>
        </p:txBody>
      </p:sp>
      <p:sp>
        <p:nvSpPr>
          <p:cNvPr id="6" name="スライド番号プレースホルダ 275">
            <a:extLst>
              <a:ext uri="{FF2B5EF4-FFF2-40B4-BE49-F238E27FC236}">
                <a16:creationId xmlns:a16="http://schemas.microsoft.com/office/drawing/2014/main" id="{FD50068A-E794-96AA-EDD9-7FE0B6CDD9D1}"/>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6</a:t>
            </a:fld>
            <a:endParaRPr lang="en-US" altLang="ja-JP" sz="15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B1440596-1BC7-FE8C-1985-FA27DF53FEFA}"/>
              </a:ext>
            </a:extLst>
          </p:cNvPr>
          <p:cNvSpPr/>
          <p:nvPr/>
        </p:nvSpPr>
        <p:spPr>
          <a:xfrm>
            <a:off x="159657" y="468502"/>
            <a:ext cx="8781143" cy="59887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a16="http://schemas.microsoft.com/office/drawing/2014/main" id="{35EBEDAA-C5FB-1502-EA64-25E7FAEF8680}"/>
              </a:ext>
            </a:extLst>
          </p:cNvPr>
          <p:cNvSpPr txBox="1">
            <a:spLocks/>
          </p:cNvSpPr>
          <p:nvPr/>
        </p:nvSpPr>
        <p:spPr>
          <a:xfrm>
            <a:off x="132795" y="83947"/>
            <a:ext cx="8631936" cy="3365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審査項目</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取組内容の実現可能性</a:t>
            </a:r>
          </a:p>
        </p:txBody>
      </p:sp>
      <p:sp>
        <p:nvSpPr>
          <p:cNvPr id="3" name="テキスト ボックス 2">
            <a:extLst>
              <a:ext uri="{FF2B5EF4-FFF2-40B4-BE49-F238E27FC236}">
                <a16:creationId xmlns:a16="http://schemas.microsoft.com/office/drawing/2014/main" id="{CFC0B74D-275A-3B42-27A6-D5477449AD97}"/>
              </a:ext>
            </a:extLst>
          </p:cNvPr>
          <p:cNvSpPr txBox="1"/>
          <p:nvPr/>
        </p:nvSpPr>
        <p:spPr>
          <a:xfrm>
            <a:off x="296314" y="702914"/>
            <a:ext cx="8305200" cy="523220"/>
          </a:xfrm>
          <a:prstGeom prst="rect">
            <a:avLst/>
          </a:prstGeom>
          <a:solidFill>
            <a:schemeClr val="accent5">
              <a:lumMod val="20000"/>
              <a:lumOff val="80000"/>
            </a:schemeClr>
          </a:solid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２－２</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社内における</a:t>
            </a:r>
            <a:r>
              <a:rPr kumimoji="1" lang="en-US" altLang="ja-JP" sz="1400" dirty="0">
                <a:latin typeface="Meiryo UI" panose="020B0604030504040204" pitchFamily="50" charset="-128"/>
                <a:ea typeface="Meiryo UI" panose="020B0604030504040204" pitchFamily="50" charset="-128"/>
              </a:rPr>
              <a:t>SAF</a:t>
            </a:r>
            <a:r>
              <a:rPr kumimoji="1" lang="ja-JP" altLang="en-US" sz="1400" dirty="0">
                <a:latin typeface="Meiryo UI" panose="020B0604030504040204" pitchFamily="50" charset="-128"/>
                <a:ea typeface="Meiryo UI" panose="020B0604030504040204" pitchFamily="50" charset="-128"/>
              </a:rPr>
              <a:t>に関する知識は十分なレベルであるか、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また社内での</a:t>
            </a:r>
            <a:r>
              <a:rPr kumimoji="1" lang="en-US" altLang="ja-JP" sz="1400" dirty="0">
                <a:latin typeface="Meiryo UI" panose="020B0604030504040204" pitchFamily="50" charset="-128"/>
                <a:ea typeface="Meiryo UI" panose="020B0604030504040204" pitchFamily="50" charset="-128"/>
              </a:rPr>
              <a:t>SAF</a:t>
            </a:r>
            <a:r>
              <a:rPr kumimoji="1" lang="ja-JP" altLang="en-US" sz="1400" dirty="0">
                <a:latin typeface="Meiryo UI" panose="020B0604030504040204" pitchFamily="50" charset="-128"/>
                <a:ea typeface="Meiryo UI" panose="020B0604030504040204" pitchFamily="50" charset="-128"/>
              </a:rPr>
              <a:t>に関する教育体制は組まれているか。</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800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00D31-DEF1-7EC7-7DDA-81D65F8586B7}"/>
            </a:ext>
          </a:extLst>
        </p:cNvPr>
        <p:cNvGrpSpPr/>
        <p:nvPr/>
      </p:nvGrpSpPr>
      <p:grpSpPr>
        <a:xfrm>
          <a:off x="0" y="0"/>
          <a:ext cx="0" cy="0"/>
          <a:chOff x="0" y="0"/>
          <a:chExt cx="0" cy="0"/>
        </a:xfrm>
      </p:grpSpPr>
      <p:sp>
        <p:nvSpPr>
          <p:cNvPr id="18" name="スライド番号プレースホルダ 275">
            <a:extLst>
              <a:ext uri="{FF2B5EF4-FFF2-40B4-BE49-F238E27FC236}">
                <a16:creationId xmlns:a16="http://schemas.microsoft.com/office/drawing/2014/main" id="{AFD576C2-C18E-EF4F-5FA9-982CE9E768E9}"/>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7</a:t>
            </a:fld>
            <a:endParaRPr lang="en-US" altLang="ja-JP" sz="1500" dirty="0">
              <a:latin typeface="Meiryo UI" panose="020B0604030504040204" pitchFamily="50" charset="-128"/>
              <a:ea typeface="Meiryo UI" panose="020B0604030504040204" pitchFamily="50" charset="-128"/>
            </a:endParaRPr>
          </a:p>
        </p:txBody>
      </p:sp>
      <p:sp>
        <p:nvSpPr>
          <p:cNvPr id="6" name="スライド番号プレースホルダ 275">
            <a:extLst>
              <a:ext uri="{FF2B5EF4-FFF2-40B4-BE49-F238E27FC236}">
                <a16:creationId xmlns:a16="http://schemas.microsoft.com/office/drawing/2014/main" id="{09CA7104-5672-CA17-7D73-968BB6E76D9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7</a:t>
            </a:fld>
            <a:endParaRPr lang="en-US" altLang="ja-JP" sz="15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5E1190BB-5AEB-6E3A-BE97-46A7DAC23FDA}"/>
              </a:ext>
            </a:extLst>
          </p:cNvPr>
          <p:cNvSpPr/>
          <p:nvPr/>
        </p:nvSpPr>
        <p:spPr>
          <a:xfrm>
            <a:off x="159657" y="468502"/>
            <a:ext cx="8781143" cy="59887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9" name="タイトル 1">
            <a:extLst>
              <a:ext uri="{FF2B5EF4-FFF2-40B4-BE49-F238E27FC236}">
                <a16:creationId xmlns:a16="http://schemas.microsoft.com/office/drawing/2014/main" id="{CDAE3D45-8962-1797-C2B9-99EE5C17934D}"/>
              </a:ext>
            </a:extLst>
          </p:cNvPr>
          <p:cNvSpPr txBox="1">
            <a:spLocks/>
          </p:cNvSpPr>
          <p:nvPr/>
        </p:nvSpPr>
        <p:spPr>
          <a:xfrm>
            <a:off x="132795" y="83947"/>
            <a:ext cx="8631936" cy="33651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審査項目</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取組内容の実現可能性</a:t>
            </a:r>
          </a:p>
        </p:txBody>
      </p:sp>
      <p:sp>
        <p:nvSpPr>
          <p:cNvPr id="10" name="テキスト ボックス 9">
            <a:extLst>
              <a:ext uri="{FF2B5EF4-FFF2-40B4-BE49-F238E27FC236}">
                <a16:creationId xmlns:a16="http://schemas.microsoft.com/office/drawing/2014/main" id="{53A526CA-0A57-8A6D-1EB6-88DF774BAC47}"/>
              </a:ext>
            </a:extLst>
          </p:cNvPr>
          <p:cNvSpPr txBox="1"/>
          <p:nvPr/>
        </p:nvSpPr>
        <p:spPr>
          <a:xfrm>
            <a:off x="296317" y="705514"/>
            <a:ext cx="8305200" cy="523220"/>
          </a:xfrm>
          <a:prstGeom prst="rect">
            <a:avLst/>
          </a:prstGeom>
          <a:solidFill>
            <a:schemeClr val="accent5">
              <a:lumMod val="20000"/>
              <a:lumOff val="80000"/>
            </a:schemeClr>
          </a:solid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３</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本事業採択後、荷主との連携に向け効果的な事業提案や情報発信を行っていくか。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既に提案を行っている場合は、その内容でも可。</a:t>
            </a:r>
            <a:endParaRPr kumimoji="1" lang="en-US" altLang="ja-JP" sz="14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33ED3469-69DF-562D-0F93-DB4091A0A92C}"/>
              </a:ext>
            </a:extLst>
          </p:cNvPr>
          <p:cNvSpPr txBox="1"/>
          <p:nvPr/>
        </p:nvSpPr>
        <p:spPr>
          <a:xfrm>
            <a:off x="296317" y="3713801"/>
            <a:ext cx="8305200" cy="307777"/>
          </a:xfrm>
          <a:prstGeom prst="rect">
            <a:avLst/>
          </a:prstGeom>
          <a:solidFill>
            <a:schemeClr val="accent5">
              <a:lumMod val="20000"/>
              <a:lumOff val="80000"/>
            </a:schemeClr>
          </a:solid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４</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SAF</a:t>
            </a:r>
            <a:r>
              <a:rPr kumimoji="1" lang="ja-JP" altLang="en-US" sz="1400" dirty="0">
                <a:latin typeface="Meiryo UI" panose="020B0604030504040204" pitchFamily="50" charset="-128"/>
                <a:ea typeface="Meiryo UI" panose="020B0604030504040204" pitchFamily="50" charset="-128"/>
              </a:rPr>
              <a:t>の普及に向け、どのような</a:t>
            </a:r>
            <a:r>
              <a:rPr kumimoji="1" lang="en-US" altLang="ja-JP" sz="1400" dirty="0">
                <a:latin typeface="Meiryo UI" panose="020B0604030504040204" pitchFamily="50" charset="-128"/>
                <a:ea typeface="Meiryo UI" panose="020B0604030504040204" pitchFamily="50" charset="-128"/>
              </a:rPr>
              <a:t>PR</a:t>
            </a:r>
            <a:r>
              <a:rPr kumimoji="1" lang="ja-JP" altLang="en-US" sz="1400" dirty="0">
                <a:latin typeface="Meiryo UI" panose="020B0604030504040204" pitchFamily="50" charset="-128"/>
                <a:ea typeface="Meiryo UI" panose="020B0604030504040204" pitchFamily="50" charset="-128"/>
              </a:rPr>
              <a:t>活動を現在行っているか、また本事業採択後に行う予定か。</a:t>
            </a:r>
          </a:p>
        </p:txBody>
      </p:sp>
    </p:spTree>
    <p:extLst>
      <p:ext uri="{BB962C8B-B14F-4D97-AF65-F5344CB8AC3E}">
        <p14:creationId xmlns:p14="http://schemas.microsoft.com/office/powerpoint/2010/main" val="1790275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87694"/>
            <a:ext cx="8631936" cy="336512"/>
          </a:xfrm>
        </p:spPr>
        <p:txBody>
          <a:bodyPr>
            <a:normAutofit/>
          </a:bodyPr>
          <a:lstStyle/>
          <a:p>
            <a:r>
              <a:rPr kumimoji="1" lang="ja-JP" altLang="en-US" sz="1600" dirty="0">
                <a:latin typeface="Meiryo UI" panose="020B0604030504040204" pitchFamily="50" charset="-128"/>
                <a:ea typeface="Meiryo UI" panose="020B0604030504040204" pitchFamily="50" charset="-128"/>
              </a:rPr>
              <a:t>その他</a:t>
            </a: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8</a:t>
            </a:fld>
            <a:endParaRPr lang="en-US" altLang="ja-JP" sz="15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939DB24-45B4-D906-F852-1E59235834F3}"/>
              </a:ext>
            </a:extLst>
          </p:cNvPr>
          <p:cNvSpPr txBox="1"/>
          <p:nvPr/>
        </p:nvSpPr>
        <p:spPr>
          <a:xfrm>
            <a:off x="296879" y="661997"/>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・本提案について、上記以外に補足する事項等がある場合は記入すること。（自由記入欄）</a:t>
            </a:r>
            <a:endParaRPr lang="en-US" altLang="ja-JP" sz="1400" dirty="0">
              <a:latin typeface="Meiryo UI" panose="020B0604030504040204" pitchFamily="50" charset="-128"/>
              <a:ea typeface="Meiryo UI" panose="020B0604030504040204" pitchFamily="50" charset="-128"/>
            </a:endParaRPr>
          </a:p>
        </p:txBody>
      </p:sp>
      <p:sp>
        <p:nvSpPr>
          <p:cNvPr id="6" name="スライド番号プレースホルダ 275">
            <a:extLst>
              <a:ext uri="{FF2B5EF4-FFF2-40B4-BE49-F238E27FC236}">
                <a16:creationId xmlns:a16="http://schemas.microsoft.com/office/drawing/2014/main" id="{86E813C7-F29B-29BA-AD04-3CFD6E000BB7}"/>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8</a:t>
            </a:fld>
            <a:endParaRPr lang="en-US" altLang="ja-JP" sz="15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EB6B66E7-7207-927A-F193-90422880CFA4}"/>
              </a:ext>
            </a:extLst>
          </p:cNvPr>
          <p:cNvSpPr/>
          <p:nvPr/>
        </p:nvSpPr>
        <p:spPr>
          <a:xfrm>
            <a:off x="159657" y="468502"/>
            <a:ext cx="8781143" cy="605484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53540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704</Words>
  <Application>Microsoft Office PowerPoint</Application>
  <PresentationFormat>画面に合わせる (4:3)</PresentationFormat>
  <Paragraphs>70</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Meiryo UI</vt:lpstr>
      <vt:lpstr>游ゴシック</vt:lpstr>
      <vt:lpstr>Arial</vt:lpstr>
      <vt:lpstr>Calibri Light</vt:lpstr>
      <vt:lpstr>Constantia</vt:lpstr>
      <vt:lpstr>Office テーマ</vt:lpstr>
      <vt:lpstr>企業のＳｃｏｐｅ３対応に向けた 航空貨物輸送でのＳＡＦ活用促進事業 プラン説明書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その他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2025-04-01T05:49:55Z</dcterms:created>
  <dcterms:modified xsi:type="dcterms:W3CDTF">2025-04-01T05:50:00Z</dcterms:modified>
</cp:coreProperties>
</file>